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91" r:id="rId2"/>
    <p:sldId id="301" r:id="rId3"/>
    <p:sldId id="325" r:id="rId4"/>
    <p:sldId id="328" r:id="rId5"/>
    <p:sldId id="329" r:id="rId6"/>
    <p:sldId id="332" r:id="rId7"/>
    <p:sldId id="330" r:id="rId8"/>
    <p:sldId id="331" r:id="rId9"/>
    <p:sldId id="333" r:id="rId10"/>
    <p:sldId id="335" r:id="rId11"/>
    <p:sldId id="337" r:id="rId12"/>
    <p:sldId id="327" r:id="rId13"/>
    <p:sldId id="339" r:id="rId14"/>
    <p:sldId id="287" r:id="rId15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1769"/>
  </p:normalViewPr>
  <p:slideViewPr>
    <p:cSldViewPr snapToGrid="0" snapToObjects="1">
      <p:cViewPr varScale="1">
        <p:scale>
          <a:sx n="138" d="100"/>
          <a:sy n="138" d="100"/>
        </p:scale>
        <p:origin x="1424" y="176"/>
      </p:cViewPr>
      <p:guideLst/>
    </p:cSldViewPr>
  </p:slideViewPr>
  <p:notesTextViewPr>
    <p:cViewPr>
      <p:scale>
        <a:sx n="1" d="1"/>
        <a:sy n="1" d="1"/>
      </p:scale>
      <p:origin x="0" y="-47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2.tif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apgemini.github.io/testing/effective-bug-reports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mediawiki.org/wiki/Bug_management/How_to_triage" TargetMode="External"/><Relationship Id="rId5" Type="http://schemas.openxmlformats.org/officeDocument/2006/relationships/hyperlink" Target="https://docs.gluster.org/en/latest/Contributors-Guide/Bug-Triage/" TargetMode="External"/><Relationship Id="rId4" Type="http://schemas.openxmlformats.org/officeDocument/2006/relationships/hyperlink" Target="https://textexpander.com/blog/write-better-issue-tracking-tickets-consistency-is-key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63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Expected Result: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Clear criteria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- You must be able to say when the bug is fixed.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- E.g.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 - “Add links to documentation” is no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“Add a link for the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farmOS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project to the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README.md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file” is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- E.g.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“Page loads too slowly” is no good.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“Page loads within 5 seconds” is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Some issues will even include check boxes for each of the criteria that must be satisfied.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Observed Result: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Illustrate clearly what is undesirable.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Give sufficient detail so that the issue can be confirmed.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Sometimes bugs get fixed and tickets don’t get closed.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helps determine if an issue should still be open.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If the description already covers this sufficiently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- no need to be redundant.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the issue causes a crash or error to be reported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give the exact error message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screen shots are good!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694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Relevant Version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Use your judgement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it seems like it might be relevant include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not don’t – but you may be asked for it by a developer or someone who cannot replicate the issue.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Linking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When you report an issue you search first.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You might not find your issue, but you might find others that are similar.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Link to them.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You might find others that seem like duplicates of each other.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Link to them if you are reasonably sure.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Auto Linked References in GitHub: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https://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docs.github.com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en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github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/writing-on-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github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/working-with-advanced-formatting/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autolinked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-references-and-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urls</a:t>
            </a: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Labeling/Tagging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seen these before.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helpful for categorizing issues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Usually you won’t have permission to add these.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Claiming / Assigning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in earlier classes you claimed a ticket by commenting on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some projects work that way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other will assign a ticket to you when you do that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these are good ways to avoid duplicate work.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others will not do anything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too much maintenance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people quit working on an issue and remain assigned to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170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Minimal Example</a:t>
            </a:r>
          </a:p>
          <a:p>
            <a:r>
              <a:rPr lang="en-US" dirty="0"/>
              <a:t>  - boil it down… this takes effort.</a:t>
            </a:r>
          </a:p>
          <a:p>
            <a:r>
              <a:rPr lang="en-US" dirty="0"/>
              <a:t>    - find the smallest example you can that shows the bug.</a:t>
            </a:r>
          </a:p>
          <a:p>
            <a:r>
              <a:rPr lang="en-US" dirty="0"/>
              <a:t>       - e.g. the range of dates during which an error occurs</a:t>
            </a:r>
          </a:p>
          <a:p>
            <a:r>
              <a:rPr lang="en-US" dirty="0"/>
              <a:t>  - In some cases, it may be helpful to have more than one example </a:t>
            </a:r>
          </a:p>
          <a:p>
            <a:r>
              <a:rPr lang="en-US" dirty="0"/>
              <a:t>    - if the bug exhibits in multiple ways.</a:t>
            </a:r>
          </a:p>
          <a:p>
            <a:r>
              <a:rPr lang="en-US" dirty="0"/>
              <a:t>      - E.g. the first and last rows in a table.</a:t>
            </a:r>
          </a:p>
          <a:p>
            <a:endParaRPr lang="en-US" dirty="0"/>
          </a:p>
          <a:p>
            <a:r>
              <a:rPr lang="en-US" dirty="0"/>
              <a:t>Additional relevant information</a:t>
            </a:r>
          </a:p>
          <a:p>
            <a:r>
              <a:rPr lang="en-US" dirty="0"/>
              <a:t>  - version numbers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- thoughts on how to fix, in comments.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5018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612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FarmData2 is a work in progress.</a:t>
            </a:r>
          </a:p>
          <a:p>
            <a:r>
              <a:rPr lang="en-US" dirty="0"/>
              <a:t>So it contains some bugs…</a:t>
            </a:r>
          </a:p>
          <a:p>
            <a:endParaRPr lang="en-US" dirty="0"/>
          </a:p>
          <a:p>
            <a:r>
              <a:rPr lang="en-US" dirty="0"/>
              <a:t>Today’s class and the associated activity are about how to report those bugs to the developer community.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55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used the issue tracker when learning about Git/GitHub</a:t>
            </a:r>
          </a:p>
          <a:p>
            <a:r>
              <a:rPr lang="en-US" dirty="0"/>
              <a:t>It is where you found the issues that you fixed.</a:t>
            </a:r>
          </a:p>
          <a:p>
            <a:r>
              <a:rPr lang="en-US" dirty="0"/>
              <a:t>They told you </a:t>
            </a:r>
          </a:p>
          <a:p>
            <a:r>
              <a:rPr lang="en-US" dirty="0"/>
              <a:t>  - what needed to be done and</a:t>
            </a:r>
          </a:p>
          <a:p>
            <a:r>
              <a:rPr lang="en-US" dirty="0"/>
              <a:t>  - where to make the changes</a:t>
            </a:r>
          </a:p>
          <a:p>
            <a:r>
              <a:rPr lang="en-US" dirty="0"/>
              <a:t>It is where you claimed and were assigned the issue.</a:t>
            </a:r>
          </a:p>
          <a:p>
            <a:endParaRPr lang="en-US" dirty="0"/>
          </a:p>
          <a:p>
            <a:r>
              <a:rPr lang="en-US" dirty="0"/>
              <a:t>It is also possible for community members to add issues to the issue tracker.</a:t>
            </a:r>
          </a:p>
          <a:p>
            <a:r>
              <a:rPr lang="en-US" dirty="0"/>
              <a:t>In most projects the issue tracker is public</a:t>
            </a:r>
          </a:p>
          <a:p>
            <a:r>
              <a:rPr lang="en-US" dirty="0"/>
              <a:t>And anyone can add an issue.</a:t>
            </a:r>
          </a:p>
          <a:p>
            <a:r>
              <a:rPr lang="en-US" dirty="0"/>
              <a:t>If you go back… that would be the “Reporter” role that we discussed.</a:t>
            </a:r>
          </a:p>
          <a:p>
            <a:endParaRPr lang="en-US" dirty="0"/>
          </a:p>
          <a:p>
            <a:r>
              <a:rPr lang="en-US" dirty="0"/>
              <a:t>Different projects will use different Lingo / terminology for this process.</a:t>
            </a:r>
          </a:p>
          <a:p>
            <a:r>
              <a:rPr lang="en-US" dirty="0"/>
              <a:t>  - The entries in the issue tracker may be called:</a:t>
            </a:r>
          </a:p>
          <a:p>
            <a:r>
              <a:rPr lang="en-US" dirty="0"/>
              <a:t>    - Issue, bug, ticket</a:t>
            </a:r>
          </a:p>
          <a:p>
            <a:r>
              <a:rPr lang="en-US" dirty="0"/>
              <a:t>  - They might describe a bug or an issue in the software.</a:t>
            </a:r>
          </a:p>
          <a:p>
            <a:r>
              <a:rPr lang="en-US" dirty="0"/>
              <a:t>  - You might say:</a:t>
            </a:r>
          </a:p>
          <a:p>
            <a:r>
              <a:rPr lang="en-US" dirty="0"/>
              <a:t>    - Open an Issue, Open a ticket, Open a bug report</a:t>
            </a:r>
          </a:p>
          <a:p>
            <a:r>
              <a:rPr lang="en-US" dirty="0"/>
              <a:t>    - Report an issue, report a bug</a:t>
            </a:r>
          </a:p>
          <a:p>
            <a:r>
              <a:rPr lang="en-US" dirty="0"/>
              <a:t>    - Write a ticket, Write a bug report</a:t>
            </a:r>
          </a:p>
          <a:p>
            <a:r>
              <a:rPr lang="en-US" dirty="0"/>
              <a:t>  - These all essentially mean the same thing.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Ask: </a:t>
            </a:r>
          </a:p>
          <a:p>
            <a:r>
              <a:rPr lang="en-US" dirty="0"/>
              <a:t>  - As software developers… what do you think would make a good bug report?</a:t>
            </a:r>
          </a:p>
          <a:p>
            <a:r>
              <a:rPr lang="en-US" dirty="0"/>
              <a:t>  - Compile a list on the board.</a:t>
            </a:r>
          </a:p>
        </p:txBody>
      </p:sp>
    </p:spTree>
    <p:extLst>
      <p:ext uri="{BB962C8B-B14F-4D97-AF65-F5344CB8AC3E}">
        <p14:creationId xmlns:p14="http://schemas.microsoft.com/office/powerpoint/2010/main" val="717930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Unique:</a:t>
            </a:r>
          </a:p>
          <a:p>
            <a:r>
              <a:rPr lang="en-US" dirty="0"/>
              <a:t>  - Always search the issue tracker to see if your issue has already been reported before opening a new issue.</a:t>
            </a:r>
          </a:p>
          <a:p>
            <a:r>
              <a:rPr lang="en-US" dirty="0"/>
              <a:t>    - If so, add to the current issue if necessary rather than opening a new one.</a:t>
            </a:r>
          </a:p>
          <a:p>
            <a:endParaRPr lang="en-US" dirty="0"/>
          </a:p>
          <a:p>
            <a:r>
              <a:rPr lang="en-US" dirty="0"/>
              <a:t>Valid:</a:t>
            </a:r>
          </a:p>
          <a:p>
            <a:r>
              <a:rPr lang="en-US" dirty="0"/>
              <a:t>  - Make sure your issue is an issue.</a:t>
            </a:r>
          </a:p>
          <a:p>
            <a:r>
              <a:rPr lang="en-US" dirty="0"/>
              <a:t>  - If you are unsure, try communicating with the project in another way to ask.</a:t>
            </a:r>
          </a:p>
          <a:p>
            <a:r>
              <a:rPr lang="en-US" dirty="0"/>
              <a:t>    - E.g. </a:t>
            </a:r>
            <a:r>
              <a:rPr lang="en-US" dirty="0" err="1"/>
              <a:t>Zulip</a:t>
            </a:r>
            <a:r>
              <a:rPr lang="en-US" dirty="0"/>
              <a:t>, Slack, Discord,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Atomic:</a:t>
            </a:r>
          </a:p>
          <a:p>
            <a:r>
              <a:rPr lang="en-US" dirty="0"/>
              <a:t>  - Every bug should have its own issue.</a:t>
            </a:r>
          </a:p>
          <a:p>
            <a:r>
              <a:rPr lang="en-US" dirty="0"/>
              <a:t>  - In general, do not lump together many small bugs.</a:t>
            </a:r>
          </a:p>
          <a:p>
            <a:r>
              <a:rPr lang="en-US" dirty="0"/>
              <a:t>    - If one part, but not all of it gets fixed</a:t>
            </a:r>
          </a:p>
          <a:p>
            <a:r>
              <a:rPr lang="en-US" dirty="0"/>
              <a:t>    - it can create confusion.</a:t>
            </a:r>
          </a:p>
          <a:p>
            <a:r>
              <a:rPr lang="en-US" dirty="0"/>
              <a:t>  - Use judgement here… </a:t>
            </a:r>
          </a:p>
          <a:p>
            <a:r>
              <a:rPr lang="en-US" dirty="0"/>
              <a:t>    - E.g. Multiple instances of the same issue in an isolated location may be fine to lump together.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226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content regarding Bug Reports is based on the following resources:</a:t>
            </a:r>
          </a:p>
          <a:p>
            <a:r>
              <a:rPr lang="en-US" dirty="0"/>
              <a:t>  - </a:t>
            </a:r>
            <a:r>
              <a:rPr lang="en-US" sz="1400" dirty="0">
                <a:hlinkClick r:id="rId3"/>
              </a:rPr>
              <a:t>https://capgemini.github.io/testing/effective-bug-reports/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4"/>
              </a:rPr>
              <a:t>https://textexpander.com/blog/write-better-issue-tracking-tickets-consistency-is-key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5"/>
              </a:rPr>
              <a:t>https://docs.gluster.org/en/latest/Contributors-Guide/Bug-Triage/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6"/>
              </a:rPr>
              <a:t>https://www.mediawiki.org/wiki/Bug_management/How_to_triage</a:t>
            </a:r>
            <a:endParaRPr lang="en-US" sz="1400" dirty="0"/>
          </a:p>
          <a:p>
            <a:endParaRPr lang="en-US" dirty="0"/>
          </a:p>
          <a:p>
            <a:r>
              <a:rPr lang="en-US" dirty="0"/>
              <a:t>The next few slides will cover those elements.</a:t>
            </a:r>
          </a:p>
          <a:p>
            <a:endParaRPr lang="en-US" dirty="0"/>
          </a:p>
          <a:p>
            <a:r>
              <a:rPr lang="en-US" dirty="0"/>
              <a:t>There are a few points that apply to all elements of the bug report.</a:t>
            </a:r>
          </a:p>
          <a:p>
            <a:r>
              <a:rPr lang="en-US" dirty="0"/>
              <a:t>  - Be generous:</a:t>
            </a:r>
          </a:p>
          <a:p>
            <a:r>
              <a:rPr lang="en-US" dirty="0"/>
              <a:t>    - No snarky / snide comments or underhanded digs.</a:t>
            </a:r>
          </a:p>
          <a:p>
            <a:r>
              <a:rPr lang="en-US" dirty="0"/>
              <a:t>      - You don’t know the time/ability constraints or specifications given to the original developer</a:t>
            </a:r>
          </a:p>
          <a:p>
            <a:r>
              <a:rPr lang="en-US" dirty="0"/>
              <a:t>    - Be clear, avoid esoteric jargon and shortcuts that are not easily uncovered.</a:t>
            </a:r>
          </a:p>
          <a:p>
            <a:r>
              <a:rPr lang="en-US" dirty="0"/>
              <a:t>      - but you do not need to spell everything out.</a:t>
            </a:r>
          </a:p>
          <a:p>
            <a:r>
              <a:rPr lang="en-US" dirty="0"/>
              <a:t>      - Know your audience – developers</a:t>
            </a:r>
          </a:p>
          <a:p>
            <a:endParaRPr lang="en-US" dirty="0"/>
          </a:p>
          <a:p>
            <a:r>
              <a:rPr lang="en-US" dirty="0"/>
              <a:t>  - Formatting:</a:t>
            </a:r>
          </a:p>
          <a:p>
            <a:r>
              <a:rPr lang="en-US" dirty="0"/>
              <a:t>    - Most issue trackers now use markdown, or some other formatting mechanism.</a:t>
            </a:r>
          </a:p>
          <a:p>
            <a:r>
              <a:rPr lang="en-US" dirty="0"/>
              <a:t>    - allows you use basic text formatting - lists are great!</a:t>
            </a:r>
          </a:p>
        </p:txBody>
      </p:sp>
    </p:spTree>
    <p:extLst>
      <p:ext uri="{BB962C8B-B14F-4D97-AF65-F5344CB8AC3E}">
        <p14:creationId xmlns:p14="http://schemas.microsoft.com/office/powerpoint/2010/main" val="194293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tile should make it easy to search for the bug:</a:t>
            </a:r>
          </a:p>
          <a:p>
            <a:r>
              <a:rPr lang="en-US" dirty="0"/>
              <a:t>  - Reporters will know </a:t>
            </a:r>
          </a:p>
          <a:p>
            <a:r>
              <a:rPr lang="en-US" dirty="0"/>
              <a:t>    - where the bug occurs</a:t>
            </a:r>
          </a:p>
          <a:p>
            <a:r>
              <a:rPr lang="en-US" dirty="0"/>
              <a:t>    - what happened</a:t>
            </a:r>
          </a:p>
          <a:p>
            <a:r>
              <a:rPr lang="en-US" dirty="0"/>
              <a:t>  - Using consistent terminology in the title helps wit searching.</a:t>
            </a:r>
          </a:p>
          <a:p>
            <a:r>
              <a:rPr lang="en-US" dirty="0"/>
              <a:t>    - i.e. if there is a particular page or feature, be sure to use its correct name.</a:t>
            </a:r>
          </a:p>
          <a:p>
            <a:r>
              <a:rPr lang="en-US" dirty="0"/>
              <a:t>    - takes a few extra seconds, but saves time for other reporters and developers.</a:t>
            </a:r>
          </a:p>
          <a:p>
            <a:r>
              <a:rPr lang="en-US" dirty="0"/>
              <a:t>    </a:t>
            </a:r>
            <a:r>
              <a:rPr lang="en-US" b="1" dirty="0"/>
              <a:t>- Also make it less likely to result in duplicate tickets.</a:t>
            </a:r>
          </a:p>
          <a:p>
            <a:endParaRPr lang="en-US" dirty="0"/>
          </a:p>
          <a:p>
            <a:r>
              <a:rPr lang="en-US" dirty="0"/>
              <a:t>Some improvements here would be better consistency.</a:t>
            </a:r>
          </a:p>
          <a:p>
            <a:r>
              <a:rPr lang="en-US" dirty="0"/>
              <a:t>  - In FarmData2:</a:t>
            </a:r>
          </a:p>
          <a:p>
            <a:r>
              <a:rPr lang="en-US" dirty="0"/>
              <a:t>    - It is “</a:t>
            </a:r>
            <a:r>
              <a:rPr lang="en-US" dirty="0" err="1"/>
              <a:t>BarnKit</a:t>
            </a:r>
            <a:r>
              <a:rPr lang="en-US" dirty="0"/>
              <a:t>” not Barn Kit</a:t>
            </a:r>
          </a:p>
          <a:p>
            <a:r>
              <a:rPr lang="en-US" dirty="0"/>
              <a:t>    - it is “Seeding Input” not “Seeding Log Creation”</a:t>
            </a:r>
          </a:p>
          <a:p>
            <a:r>
              <a:rPr lang="en-US" dirty="0"/>
              <a:t>    - it is ”Seeding Report” not “Seedings Report”</a:t>
            </a:r>
          </a:p>
          <a:p>
            <a:endParaRPr lang="en-US" dirty="0"/>
          </a:p>
          <a:p>
            <a:r>
              <a:rPr lang="en-US" dirty="0"/>
              <a:t>For #285 a better title would be:</a:t>
            </a:r>
          </a:p>
          <a:p>
            <a:r>
              <a:rPr lang="en-US" dirty="0"/>
              <a:t>  - Seeing Input: Add confirmation dialog for log creation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36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 concise</a:t>
            </a:r>
          </a:p>
          <a:p>
            <a:r>
              <a:rPr lang="en-US" dirty="0"/>
              <a:t>  - Issue should contain only what is necessary and no more.</a:t>
            </a:r>
          </a:p>
          <a:p>
            <a:endParaRPr lang="en-US" dirty="0"/>
          </a:p>
          <a:p>
            <a:r>
              <a:rPr lang="en-US" dirty="0"/>
              <a:t>Be complete</a:t>
            </a:r>
          </a:p>
          <a:p>
            <a:r>
              <a:rPr lang="en-US" dirty="0"/>
              <a:t>  - someone familiar with the application can understand the issue just from your description.</a:t>
            </a:r>
          </a:p>
          <a:p>
            <a:r>
              <a:rPr lang="en-US" dirty="0"/>
              <a:t>  - they don’t need to go explore the app or figure out which page you are talking about.</a:t>
            </a:r>
          </a:p>
          <a:p>
            <a:endParaRPr lang="en-US" dirty="0"/>
          </a:p>
          <a:p>
            <a:r>
              <a:rPr lang="en-US" dirty="0"/>
              <a:t>Annotated Images</a:t>
            </a:r>
          </a:p>
          <a:p>
            <a:r>
              <a:rPr lang="en-US" dirty="0"/>
              <a:t>  - really helps with being complete and concise.</a:t>
            </a:r>
          </a:p>
          <a:p>
            <a:r>
              <a:rPr lang="en-US" dirty="0"/>
              <a:t>  - Use tools on your machine</a:t>
            </a:r>
          </a:p>
          <a:p>
            <a:r>
              <a:rPr lang="en-US" dirty="0"/>
              <a:t>    - Screen capture</a:t>
            </a:r>
          </a:p>
          <a:p>
            <a:r>
              <a:rPr lang="en-US" dirty="0"/>
              <a:t>    - Annotate (Preview, PowerPoint, whatever)</a:t>
            </a:r>
          </a:p>
          <a:p>
            <a:r>
              <a:rPr lang="en-US" dirty="0"/>
              <a:t>    - Convert to image (save it, or do another screen capture)</a:t>
            </a:r>
          </a:p>
        </p:txBody>
      </p:sp>
    </p:spTree>
    <p:extLst>
      <p:ext uri="{BB962C8B-B14F-4D97-AF65-F5344CB8AC3E}">
        <p14:creationId xmlns:p14="http://schemas.microsoft.com/office/powerpoint/2010/main" val="1741105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Minimal Example</a:t>
            </a:r>
          </a:p>
          <a:p>
            <a:r>
              <a:rPr lang="en-US" dirty="0"/>
              <a:t>  - Be scientific</a:t>
            </a:r>
          </a:p>
          <a:p>
            <a:r>
              <a:rPr lang="en-US" dirty="0"/>
              <a:t>    - Invest the time to carve away any irrelevant information.</a:t>
            </a:r>
          </a:p>
          <a:p>
            <a:r>
              <a:rPr lang="en-US" dirty="0"/>
              <a:t>    - E.g. </a:t>
            </a:r>
          </a:p>
          <a:p>
            <a:r>
              <a:rPr lang="en-US" dirty="0"/>
              <a:t>      - in FarmData2 could give an example that uses a large date range.</a:t>
            </a:r>
          </a:p>
          <a:p>
            <a:r>
              <a:rPr lang="en-US" dirty="0"/>
              <a:t>      - Would be better to use the smallest range that illustrates the issue.</a:t>
            </a:r>
          </a:p>
          <a:p>
            <a:r>
              <a:rPr lang="en-US" dirty="0"/>
              <a:t>      - Try binary search to narrow it down.</a:t>
            </a:r>
          </a:p>
          <a:p>
            <a:endParaRPr lang="en-US" dirty="0"/>
          </a:p>
          <a:p>
            <a:r>
              <a:rPr lang="en-US" dirty="0"/>
              <a:t>  - Minimize the steps needed to reproduce the bug.</a:t>
            </a:r>
          </a:p>
          <a:p>
            <a:r>
              <a:rPr lang="en-US" dirty="0"/>
              <a:t>    - Helps to get rid of anything irrelevant.</a:t>
            </a:r>
          </a:p>
          <a:p>
            <a:endParaRPr lang="en-US" dirty="0"/>
          </a:p>
          <a:p>
            <a:r>
              <a:rPr lang="en-US" dirty="0"/>
              <a:t>  - Will require work on your part</a:t>
            </a:r>
          </a:p>
          <a:p>
            <a:r>
              <a:rPr lang="en-US" dirty="0"/>
              <a:t>  - Greatly increases the chances that the </a:t>
            </a:r>
          </a:p>
          <a:p>
            <a:r>
              <a:rPr lang="en-US" dirty="0"/>
              <a:t>    - developer will see what you saw</a:t>
            </a:r>
          </a:p>
          <a:p>
            <a:r>
              <a:rPr lang="en-US" dirty="0"/>
              <a:t>    - the bug will get fixed </a:t>
            </a:r>
          </a:p>
        </p:txBody>
      </p:sp>
    </p:spTree>
    <p:extLst>
      <p:ext uri="{BB962C8B-B14F-4D97-AF65-F5344CB8AC3E}">
        <p14:creationId xmlns:p14="http://schemas.microsoft.com/office/powerpoint/2010/main" val="1575643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penclipart.org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3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646545" y="696913"/>
            <a:ext cx="6834910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14 –Bug / Issue</a:t>
            </a:r>
            <a:b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	 Reporting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75C9E3-578E-F44D-AD2C-EF087416B6C5}"/>
              </a:ext>
            </a:extLst>
          </p:cNvPr>
          <p:cNvSpPr txBox="1"/>
          <p:nvPr/>
        </p:nvSpPr>
        <p:spPr>
          <a:xfrm>
            <a:off x="762000" y="328771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B794F-8EA6-3A43-9CDF-154714810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48867">
            <a:off x="4155589" y="2852920"/>
            <a:ext cx="2327548" cy="1552807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F0E8F3-51B4-8743-BA8F-F9E1651E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65507">
            <a:off x="5966945" y="3905299"/>
            <a:ext cx="1631889" cy="99013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F4AB65C-9C15-FF49-88B9-F8563EC8C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61163">
            <a:off x="5487525" y="575402"/>
            <a:ext cx="2849787" cy="258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30217A4-8FF1-EC40-B98E-D1919225FE06}"/>
              </a:ext>
            </a:extLst>
          </p:cNvPr>
          <p:cNvGrpSpPr/>
          <p:nvPr/>
        </p:nvGrpSpPr>
        <p:grpSpPr>
          <a:xfrm>
            <a:off x="3463317" y="4909161"/>
            <a:ext cx="2141933" cy="253916"/>
            <a:chOff x="0" y="4881890"/>
            <a:chExt cx="2141933" cy="25391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611A48-959A-CE40-9097-7A69AFC388CF}"/>
                </a:ext>
              </a:extLst>
            </p:cNvPr>
            <p:cNvSpPr txBox="1"/>
            <p:nvPr/>
          </p:nvSpPr>
          <p:spPr>
            <a:xfrm>
              <a:off x="0" y="4881890"/>
              <a:ext cx="214193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Bug image from: </a:t>
              </a:r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openclipart.org</a:t>
              </a:r>
              <a:endParaRPr lang="en-US" sz="1050" dirty="0">
                <a:solidFill>
                  <a:schemeClr val="accent5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BB97ED-38C5-BF47-A2ED-3E5DF1CC3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78372" y="4958061"/>
              <a:ext cx="315604" cy="1644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9098311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12437"/>
            <a:ext cx="8185555" cy="1025236"/>
          </a:xfrm>
        </p:spPr>
        <p:txBody>
          <a:bodyPr/>
          <a:lstStyle/>
          <a:p>
            <a:r>
              <a:rPr lang="en-US" sz="2800" dirty="0"/>
              <a:t>Writing a Bug Report: </a:t>
            </a:r>
            <a:br>
              <a:rPr lang="en-US" sz="2800" dirty="0"/>
            </a:br>
            <a:r>
              <a:rPr lang="en-US" sz="2800" dirty="0"/>
              <a:t>	Expected/Observed Result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330036"/>
            <a:ext cx="6761100" cy="3389602"/>
          </a:xfrm>
        </p:spPr>
        <p:txBody>
          <a:bodyPr/>
          <a:lstStyle/>
          <a:p>
            <a:r>
              <a:rPr lang="en-US" sz="1800" dirty="0"/>
              <a:t>A good expected result will:</a:t>
            </a:r>
          </a:p>
          <a:p>
            <a:pPr lvl="1"/>
            <a:r>
              <a:rPr lang="en-US" sz="1600" dirty="0"/>
              <a:t>Describe and/or illustrate with a (annotated) image what the outcome should be.</a:t>
            </a:r>
          </a:p>
          <a:p>
            <a:pPr lvl="1"/>
            <a:r>
              <a:rPr lang="en-US" sz="1600" dirty="0"/>
              <a:t>Give clear criteria for declaring the bug fixed.</a:t>
            </a:r>
          </a:p>
          <a:p>
            <a:pPr lvl="1"/>
            <a:endParaRPr lang="en-US" sz="1600" dirty="0"/>
          </a:p>
          <a:p>
            <a:r>
              <a:rPr lang="en-US" sz="1800" dirty="0"/>
              <a:t>A good observed result will:</a:t>
            </a:r>
          </a:p>
          <a:p>
            <a:pPr lvl="1"/>
            <a:r>
              <a:rPr lang="en-US" sz="1600" dirty="0"/>
              <a:t>Describe and/or illustrate with a (annotated) image what the current result is and where the issue is located.</a:t>
            </a:r>
          </a:p>
          <a:p>
            <a:pPr lvl="2"/>
            <a:r>
              <a:rPr lang="en-US" dirty="0"/>
              <a:t>Give sufficient detail so that bug’s existence can be confirmed.</a:t>
            </a:r>
          </a:p>
          <a:p>
            <a:pPr lvl="2"/>
            <a:r>
              <a:rPr lang="en-US" dirty="0"/>
              <a:t>May already be provided by the description.</a:t>
            </a:r>
          </a:p>
          <a:p>
            <a:pPr lvl="1"/>
            <a:r>
              <a:rPr lang="en-US" sz="1600" dirty="0"/>
              <a:t>Provide detailed information about crashes or errors</a:t>
            </a:r>
          </a:p>
          <a:p>
            <a:pPr lvl="2"/>
            <a:r>
              <a:rPr lang="en-US" dirty="0"/>
              <a:t>E.g. Error messages, Stack traces,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853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286326"/>
            <a:ext cx="8185555" cy="1025236"/>
          </a:xfrm>
        </p:spPr>
        <p:txBody>
          <a:bodyPr/>
          <a:lstStyle/>
          <a:p>
            <a:r>
              <a:rPr lang="en-US" sz="2800" dirty="0"/>
              <a:t>Writing a Bug Report: Miscellaneous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738911"/>
            <a:ext cx="6761100" cy="4202544"/>
          </a:xfrm>
        </p:spPr>
        <p:txBody>
          <a:bodyPr/>
          <a:lstStyle/>
          <a:p>
            <a:r>
              <a:rPr lang="en-US" sz="1800" dirty="0"/>
              <a:t>Relevant Version / Configuration Information</a:t>
            </a:r>
          </a:p>
          <a:p>
            <a:pPr lvl="1"/>
            <a:r>
              <a:rPr lang="en-US" sz="1600" dirty="0"/>
              <a:t>OS version / Browser version / etc.</a:t>
            </a:r>
          </a:p>
          <a:p>
            <a:pPr lvl="1"/>
            <a:r>
              <a:rPr lang="en-US" sz="1600" dirty="0"/>
              <a:t>Application version or Commit SHA</a:t>
            </a:r>
          </a:p>
          <a:p>
            <a:r>
              <a:rPr lang="en-US" sz="1800" dirty="0"/>
              <a:t>Linking tickets</a:t>
            </a:r>
          </a:p>
          <a:p>
            <a:pPr lvl="1"/>
            <a:r>
              <a:rPr lang="en-US" sz="1600" dirty="0"/>
              <a:t>Similar to #33</a:t>
            </a:r>
          </a:p>
          <a:p>
            <a:pPr lvl="1"/>
            <a:r>
              <a:rPr lang="en-US" sz="1600" dirty="0"/>
              <a:t>Related to #78</a:t>
            </a:r>
          </a:p>
          <a:p>
            <a:pPr lvl="1"/>
            <a:r>
              <a:rPr lang="en-US" sz="1600" dirty="0"/>
              <a:t>Duplicate / Possible duplicate of #81</a:t>
            </a:r>
            <a:endParaRPr lang="en-US" dirty="0"/>
          </a:p>
          <a:p>
            <a:r>
              <a:rPr lang="en-US" sz="1800" dirty="0"/>
              <a:t>Labeling/Tagging tickets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  		       etc.</a:t>
            </a:r>
          </a:p>
          <a:p>
            <a:pPr lvl="1"/>
            <a:r>
              <a:rPr lang="en-US" sz="1600" dirty="0"/>
              <a:t>Priorities</a:t>
            </a:r>
          </a:p>
          <a:p>
            <a:pPr lvl="1"/>
            <a:r>
              <a:rPr lang="en-US" sz="1600" dirty="0"/>
              <a:t>Usually done a “manager” doing </a:t>
            </a:r>
            <a:r>
              <a:rPr lang="en-US" sz="1600" i="1" dirty="0"/>
              <a:t>bug triage</a:t>
            </a:r>
            <a:endParaRPr lang="en-US" sz="1800" i="1" dirty="0"/>
          </a:p>
          <a:p>
            <a:r>
              <a:rPr lang="en-US" sz="1800" dirty="0"/>
              <a:t>Claiming / Assigning tickets</a:t>
            </a:r>
          </a:p>
          <a:p>
            <a:pPr lvl="1"/>
            <a:r>
              <a:rPr lang="en-US" sz="1600" dirty="0"/>
              <a:t>Some projects do, some projects don’t</a:t>
            </a:r>
          </a:p>
          <a:p>
            <a:pPr lvl="1"/>
            <a:r>
              <a:rPr lang="en-US" sz="1600" dirty="0"/>
              <a:t>Can be self-assigned or done by a “manager”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F56C19-DDDC-0A4B-B7C4-54EA35663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969" y="3202914"/>
            <a:ext cx="2476414" cy="33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43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9" y="0"/>
            <a:ext cx="6761100" cy="857400"/>
          </a:xfrm>
        </p:spPr>
        <p:txBody>
          <a:bodyPr/>
          <a:lstStyle/>
          <a:p>
            <a:r>
              <a:rPr lang="en-US" sz="2800" dirty="0"/>
              <a:t>Process Recap: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183" y="1145309"/>
            <a:ext cx="7342908" cy="3319359"/>
          </a:xfrm>
        </p:spPr>
        <p:txBody>
          <a:bodyPr/>
          <a:lstStyle/>
          <a:p>
            <a:r>
              <a:rPr lang="en-US" sz="1800" dirty="0"/>
              <a:t>If you think you have a bug to report:</a:t>
            </a:r>
          </a:p>
          <a:p>
            <a:pPr lvl="1"/>
            <a:r>
              <a:rPr lang="en-US" sz="1800" dirty="0"/>
              <a:t>Find an example that illustrates the issue</a:t>
            </a:r>
          </a:p>
          <a:p>
            <a:pPr lvl="1"/>
            <a:r>
              <a:rPr lang="en-US" sz="1800" dirty="0"/>
              <a:t>Reduce it to one (or more) minimal example(s)</a:t>
            </a:r>
          </a:p>
          <a:p>
            <a:pPr lvl="1"/>
            <a:r>
              <a:rPr lang="en-US" sz="1800" dirty="0"/>
              <a:t>Open a ticket</a:t>
            </a:r>
          </a:p>
          <a:p>
            <a:pPr lvl="2"/>
            <a:r>
              <a:rPr lang="en-US" sz="1800" dirty="0"/>
              <a:t>Write a good </a:t>
            </a:r>
            <a:r>
              <a:rPr lang="en-US" sz="1800" i="1" dirty="0"/>
              <a:t>title</a:t>
            </a:r>
          </a:p>
          <a:p>
            <a:pPr lvl="2"/>
            <a:r>
              <a:rPr lang="en-US" sz="1800" dirty="0"/>
              <a:t>Write a good </a:t>
            </a:r>
            <a:r>
              <a:rPr lang="en-US" sz="1800" i="1" dirty="0"/>
              <a:t>description</a:t>
            </a:r>
          </a:p>
          <a:p>
            <a:pPr lvl="2"/>
            <a:r>
              <a:rPr lang="en-US" sz="1800" dirty="0"/>
              <a:t>Give </a:t>
            </a:r>
            <a:r>
              <a:rPr lang="en-US" sz="1800" i="1" dirty="0"/>
              <a:t>directions</a:t>
            </a:r>
            <a:r>
              <a:rPr lang="en-US" sz="1800" dirty="0"/>
              <a:t> to replicate your </a:t>
            </a:r>
            <a:r>
              <a:rPr lang="en-US" sz="1800" i="1" dirty="0"/>
              <a:t>minimal example(s)</a:t>
            </a:r>
            <a:r>
              <a:rPr lang="en-US" sz="1800" dirty="0"/>
              <a:t>.</a:t>
            </a:r>
          </a:p>
          <a:p>
            <a:pPr lvl="2"/>
            <a:r>
              <a:rPr lang="en-US" sz="1800" dirty="0"/>
              <a:t>Clearly show </a:t>
            </a:r>
            <a:r>
              <a:rPr lang="en-US" sz="1800" i="1" dirty="0"/>
              <a:t>desired</a:t>
            </a:r>
            <a:r>
              <a:rPr lang="en-US" sz="1800" dirty="0"/>
              <a:t> and </a:t>
            </a:r>
            <a:r>
              <a:rPr lang="en-US" sz="1800" i="1" dirty="0"/>
              <a:t>observed</a:t>
            </a:r>
            <a:r>
              <a:rPr lang="en-US" sz="1800" dirty="0"/>
              <a:t> </a:t>
            </a:r>
            <a:r>
              <a:rPr lang="en-US" sz="1800" i="1" dirty="0"/>
              <a:t>outputs</a:t>
            </a:r>
          </a:p>
          <a:p>
            <a:pPr lvl="2"/>
            <a:r>
              <a:rPr lang="en-US" sz="1800" dirty="0"/>
              <a:t>Add additional relevant information</a:t>
            </a:r>
          </a:p>
          <a:p>
            <a:pPr lvl="2"/>
            <a:endParaRPr lang="en-US" sz="1800" dirty="0"/>
          </a:p>
          <a:p>
            <a:pPr lvl="2"/>
            <a:r>
              <a:rPr lang="en-US" sz="1800" b="1" dirty="0"/>
              <a:t>Use images and formatting effectively.</a:t>
            </a:r>
          </a:p>
          <a:p>
            <a:pPr lvl="2"/>
            <a:endParaRPr lang="en-US" sz="1800" b="1" dirty="0"/>
          </a:p>
          <a:p>
            <a:pPr lvl="2"/>
            <a:r>
              <a:rPr lang="en-US" sz="1800" dirty="0"/>
              <a:t>See #322: Seeding Input Erases Selected Area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9945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9" y="0"/>
            <a:ext cx="6761100" cy="857400"/>
          </a:xfrm>
        </p:spPr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299" y="1145309"/>
            <a:ext cx="7178791" cy="3319359"/>
          </a:xfrm>
        </p:spPr>
        <p:txBody>
          <a:bodyPr/>
          <a:lstStyle/>
          <a:p>
            <a:r>
              <a:rPr lang="en-US" sz="1800" dirty="0"/>
              <a:t>A14 – Due by start of final exam period</a:t>
            </a:r>
          </a:p>
          <a:p>
            <a:pPr lvl="1"/>
            <a:r>
              <a:rPr lang="en-US" sz="1600" dirty="0"/>
              <a:t>Submit earlier for more time to revise and resubmit if necessary.</a:t>
            </a:r>
          </a:p>
          <a:p>
            <a:pPr lvl="1"/>
            <a:r>
              <a:rPr lang="en-US" sz="1600" dirty="0"/>
              <a:t>Do not skip final step of uploading to your </a:t>
            </a:r>
            <a:r>
              <a:rPr lang="en-US" sz="1600" dirty="0" err="1"/>
              <a:t>WiD</a:t>
            </a:r>
            <a:r>
              <a:rPr lang="en-US" sz="1600" dirty="0"/>
              <a:t> repository.</a:t>
            </a:r>
          </a:p>
          <a:p>
            <a:pPr lvl="1"/>
            <a:r>
              <a:rPr lang="en-US" sz="1600" dirty="0"/>
              <a:t>No Quiz </a:t>
            </a:r>
          </a:p>
          <a:p>
            <a:r>
              <a:rPr lang="en-US" sz="1800" dirty="0"/>
              <a:t>Revise and resubmits</a:t>
            </a:r>
          </a:p>
          <a:p>
            <a:pPr lvl="1"/>
            <a:r>
              <a:rPr lang="en-US" sz="1600" dirty="0"/>
              <a:t>Resubmits will be graded as they come in though finals week.</a:t>
            </a:r>
          </a:p>
          <a:p>
            <a:pPr lvl="1"/>
            <a:r>
              <a:rPr lang="en-US" sz="1600" b="1" dirty="0"/>
              <a:t>All work must be complete and competent by the end of the final exam period</a:t>
            </a:r>
            <a:r>
              <a:rPr lang="en-US" sz="1600" dirty="0"/>
              <a:t> – plan accordingly.</a:t>
            </a:r>
          </a:p>
          <a:p>
            <a:r>
              <a:rPr lang="en-US" sz="1800" dirty="0"/>
              <a:t>Looking for something constructive to do over the break…</a:t>
            </a:r>
          </a:p>
          <a:p>
            <a:pPr lvl="1"/>
            <a:r>
              <a:rPr lang="en-US" sz="1600" dirty="0"/>
              <a:t>Have a go at some of the “good first issue” tickets.</a:t>
            </a:r>
          </a:p>
          <a:p>
            <a:pPr lvl="1"/>
            <a:r>
              <a:rPr lang="en-US" sz="1600" dirty="0"/>
              <a:t>If you fix one… make a PR.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2415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14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6E6C-DF4F-8C4B-97C8-B8B45A1EC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086" y="0"/>
            <a:ext cx="5268900" cy="1159800"/>
          </a:xfrm>
        </p:spPr>
        <p:txBody>
          <a:bodyPr/>
          <a:lstStyle/>
          <a:p>
            <a:r>
              <a:rPr lang="en-US" dirty="0"/>
              <a:t>FarmData2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2C53D-08B7-C34F-BA6A-E6EC05B54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20" y="1434764"/>
            <a:ext cx="5864106" cy="3268518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06C317D-E323-3A42-B711-6D6168A4B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763" y="189376"/>
            <a:ext cx="2087417" cy="451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5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95117"/>
            <a:ext cx="6761100" cy="857400"/>
          </a:xfrm>
        </p:spPr>
        <p:txBody>
          <a:bodyPr/>
          <a:lstStyle/>
          <a:p>
            <a:r>
              <a:rPr lang="en-US" sz="2800" dirty="0"/>
              <a:t>Issue Tracker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A454D-DB8A-C447-AED7-9A5FEB3B9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0" y="762283"/>
            <a:ext cx="4171628" cy="42414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A02CB2-F0FE-C247-BA61-EAA0E73979BD}"/>
              </a:ext>
            </a:extLst>
          </p:cNvPr>
          <p:cNvSpPr txBox="1"/>
          <p:nvPr/>
        </p:nvSpPr>
        <p:spPr>
          <a:xfrm>
            <a:off x="5153892" y="762283"/>
            <a:ext cx="2474359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>
                <a:latin typeface="Segoe Print" panose="02000800000000000000" pitchFamily="2" charset="0"/>
              </a:rPr>
              <a:t>Lingo:</a:t>
            </a:r>
            <a:endParaRPr lang="en-US" sz="1000" u="sng" dirty="0">
              <a:latin typeface="Segoe Print" panose="02000800000000000000" pitchFamily="2" charset="0"/>
            </a:endParaRPr>
          </a:p>
          <a:p>
            <a:pPr algn="ctr"/>
            <a:endParaRPr lang="en-US" sz="1000" dirty="0">
              <a:latin typeface="Segoe Print" panose="02000800000000000000" pitchFamily="2" charset="0"/>
            </a:endParaRP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Issue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Bug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Ticket</a:t>
            </a:r>
          </a:p>
          <a:p>
            <a:pPr algn="ctr"/>
            <a:endParaRPr lang="en-US" sz="2400" dirty="0">
              <a:latin typeface="Segoe Print" panose="02000800000000000000" pitchFamily="2" charset="0"/>
            </a:endParaRP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Open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Report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Write</a:t>
            </a:r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5CBB5-18BA-F443-9446-555AFFBC7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314036"/>
            <a:ext cx="6761100" cy="857400"/>
          </a:xfrm>
        </p:spPr>
        <p:txBody>
          <a:bodyPr/>
          <a:lstStyle/>
          <a:p>
            <a:r>
              <a:rPr lang="en-US" sz="2800" dirty="0"/>
              <a:t>Bug Reports / Issues /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3D319-AE70-1449-92CE-62158CE95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625600"/>
            <a:ext cx="6761100" cy="2294123"/>
          </a:xfrm>
        </p:spPr>
        <p:txBody>
          <a:bodyPr/>
          <a:lstStyle/>
          <a:p>
            <a:r>
              <a:rPr lang="en-US" sz="1800" dirty="0"/>
              <a:t>“The aim when writing a bug report is that they will get closed quickly.” </a:t>
            </a:r>
          </a:p>
          <a:p>
            <a:pPr lvl="1"/>
            <a:r>
              <a:rPr lang="en-US" sz="1600" dirty="0"/>
              <a:t>Malcom Young, Software Engineer at Capgemini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r>
              <a:rPr lang="en-US" sz="1800" dirty="0"/>
              <a:t>“The goal … is to reduce the time that developers need to solve the bug report.”</a:t>
            </a:r>
          </a:p>
          <a:p>
            <a:pPr lvl="1"/>
            <a:r>
              <a:rPr lang="en-US" sz="1600" dirty="0"/>
              <a:t>The </a:t>
            </a:r>
            <a:r>
              <a:rPr lang="en-US" sz="1600" dirty="0" err="1"/>
              <a:t>Gluster</a:t>
            </a:r>
            <a:r>
              <a:rPr lang="en-US" sz="1600" dirty="0"/>
              <a:t> project – Issue Triage Guidelines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6E55B-BF17-7B4E-87D7-96548D2E9250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3711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03490"/>
            <a:ext cx="6761100" cy="857400"/>
          </a:xfrm>
        </p:spPr>
        <p:txBody>
          <a:bodyPr/>
          <a:lstStyle/>
          <a:p>
            <a:r>
              <a:rPr lang="en-US" sz="2800" dirty="0"/>
              <a:t>Bug Reports / Issues /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43709"/>
            <a:ext cx="6761100" cy="3670341"/>
          </a:xfrm>
        </p:spPr>
        <p:txBody>
          <a:bodyPr/>
          <a:lstStyle/>
          <a:p>
            <a:r>
              <a:rPr lang="en-US" sz="1800" dirty="0"/>
              <a:t>“Most ticket databases eventually suffer from the same problem: a crushing load of </a:t>
            </a:r>
            <a:r>
              <a:rPr lang="en-US" sz="1800" b="1" dirty="0"/>
              <a:t>duplicate</a:t>
            </a:r>
            <a:r>
              <a:rPr lang="en-US" sz="1800" dirty="0"/>
              <a:t> or </a:t>
            </a:r>
            <a:r>
              <a:rPr lang="en-US" sz="1800" b="1" dirty="0"/>
              <a:t>invalid tickets </a:t>
            </a:r>
            <a:r>
              <a:rPr lang="en-US" sz="1800" dirty="0"/>
              <a:t>filed by well-meaning but inexperienced or ill-informed users.“</a:t>
            </a:r>
          </a:p>
          <a:p>
            <a:pPr lvl="1"/>
            <a:r>
              <a:rPr lang="en-US" sz="1600" dirty="0"/>
              <a:t>Ken Fogel – Producing Open Source Software</a:t>
            </a:r>
          </a:p>
          <a:p>
            <a:endParaRPr lang="en-US" sz="1800" dirty="0"/>
          </a:p>
          <a:p>
            <a:r>
              <a:rPr lang="en-US" sz="1800" dirty="0"/>
              <a:t>Every bug report should be:</a:t>
            </a:r>
          </a:p>
          <a:p>
            <a:pPr lvl="1"/>
            <a:r>
              <a:rPr lang="en-US" sz="1800" dirty="0"/>
              <a:t>Unique</a:t>
            </a:r>
          </a:p>
          <a:p>
            <a:pPr lvl="1"/>
            <a:r>
              <a:rPr lang="en-US" sz="1800" dirty="0"/>
              <a:t>Valid</a:t>
            </a:r>
          </a:p>
          <a:p>
            <a:pPr lvl="1"/>
            <a:r>
              <a:rPr lang="en-US" sz="1800" dirty="0"/>
              <a:t>Atomic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794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03490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43709"/>
            <a:ext cx="6761100" cy="3670341"/>
          </a:xfrm>
        </p:spPr>
        <p:txBody>
          <a:bodyPr/>
          <a:lstStyle/>
          <a:p>
            <a:r>
              <a:rPr lang="en-US" sz="1800" dirty="0"/>
              <a:t>A good bug report will, at a minimum, include:</a:t>
            </a:r>
          </a:p>
          <a:p>
            <a:pPr lvl="1"/>
            <a:r>
              <a:rPr lang="en-US" sz="1600" dirty="0"/>
              <a:t>A Title</a:t>
            </a:r>
          </a:p>
          <a:p>
            <a:pPr lvl="1"/>
            <a:r>
              <a:rPr lang="en-US" sz="1600" dirty="0"/>
              <a:t>A Description</a:t>
            </a:r>
          </a:p>
          <a:p>
            <a:pPr lvl="1"/>
            <a:r>
              <a:rPr lang="en-US" sz="1600" dirty="0"/>
              <a:t>Step-by-step directions to reproduce</a:t>
            </a:r>
          </a:p>
          <a:p>
            <a:pPr lvl="1"/>
            <a:r>
              <a:rPr lang="en-US" sz="1600" dirty="0"/>
              <a:t>The expected result</a:t>
            </a:r>
          </a:p>
          <a:p>
            <a:pPr lvl="1"/>
            <a:r>
              <a:rPr lang="en-US" sz="1600" dirty="0"/>
              <a:t>The observed result</a:t>
            </a:r>
          </a:p>
          <a:p>
            <a:pPr lvl="1"/>
            <a:r>
              <a:rPr lang="en-US" sz="1600" dirty="0"/>
              <a:t>Version / configuration information (if relevant)</a:t>
            </a:r>
          </a:p>
          <a:p>
            <a:pPr lvl="1"/>
            <a:endParaRPr lang="en-US" sz="1600" dirty="0"/>
          </a:p>
          <a:p>
            <a:r>
              <a:rPr lang="en-US" sz="1800" dirty="0"/>
              <a:t>Be generous, assume that the:</a:t>
            </a:r>
          </a:p>
          <a:p>
            <a:pPr lvl="1"/>
            <a:r>
              <a:rPr lang="en-US" sz="1600" dirty="0"/>
              <a:t>Original developer did their best</a:t>
            </a:r>
          </a:p>
          <a:p>
            <a:pPr lvl="1"/>
            <a:r>
              <a:rPr lang="en-US" sz="1600" dirty="0"/>
              <a:t>Reader may be ignorant but is intelligent and capable</a:t>
            </a:r>
          </a:p>
          <a:p>
            <a:r>
              <a:rPr lang="en-US" sz="1800" dirty="0"/>
              <a:t>Use nice formatting</a:t>
            </a:r>
          </a:p>
          <a:p>
            <a:pPr lvl="1"/>
            <a:r>
              <a:rPr lang="en-US" sz="1600" dirty="0"/>
              <a:t>Bold, italic, bullets, numbered lists.</a:t>
            </a:r>
          </a:p>
          <a:p>
            <a:pPr lvl="1"/>
            <a:r>
              <a:rPr lang="en-US" sz="1600" dirty="0"/>
              <a:t>Use markdown in GitHub Issues</a:t>
            </a:r>
          </a:p>
          <a:p>
            <a:endParaRPr lang="en-US" sz="16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863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0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933718"/>
            <a:ext cx="6761100" cy="2980500"/>
          </a:xfrm>
        </p:spPr>
        <p:txBody>
          <a:bodyPr/>
          <a:lstStyle/>
          <a:p>
            <a:r>
              <a:rPr lang="en-US" sz="1800" dirty="0"/>
              <a:t>A good title will:</a:t>
            </a:r>
          </a:p>
          <a:p>
            <a:pPr lvl="1"/>
            <a:r>
              <a:rPr lang="en-US" sz="1600" dirty="0"/>
              <a:t>Identify where in the application where the bug occurs.</a:t>
            </a:r>
          </a:p>
          <a:p>
            <a:pPr lvl="1"/>
            <a:r>
              <a:rPr lang="en-US" sz="1600" dirty="0"/>
              <a:t>Describe the symptoms experienced.</a:t>
            </a:r>
          </a:p>
          <a:p>
            <a:pPr lvl="1"/>
            <a:r>
              <a:rPr lang="en-US" sz="1600" dirty="0"/>
              <a:t>Use consistent terminology</a:t>
            </a:r>
          </a:p>
          <a:p>
            <a:r>
              <a:rPr lang="en-US" sz="1800" dirty="0"/>
              <a:t>Goal: </a:t>
            </a:r>
          </a:p>
          <a:p>
            <a:pPr lvl="1"/>
            <a:r>
              <a:rPr lang="en-US" sz="1600" dirty="0"/>
              <a:t>Make it easy for “reporters” to search for similar bugs before opening a new ticket.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86C379-0CEE-8441-B4C5-11FF98CF2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700" y="3144568"/>
            <a:ext cx="44323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37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8" y="-129816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276" y="771096"/>
            <a:ext cx="7313145" cy="3722254"/>
          </a:xfrm>
        </p:spPr>
        <p:txBody>
          <a:bodyPr/>
          <a:lstStyle/>
          <a:p>
            <a:r>
              <a:rPr lang="en-US" sz="1800" dirty="0"/>
              <a:t>A good description will:</a:t>
            </a:r>
          </a:p>
          <a:p>
            <a:pPr lvl="1"/>
            <a:r>
              <a:rPr lang="en-US" sz="1600" dirty="0"/>
              <a:t>Be concise</a:t>
            </a:r>
          </a:p>
          <a:p>
            <a:pPr lvl="2"/>
            <a:r>
              <a:rPr lang="en-US" sz="1600" dirty="0"/>
              <a:t>Explain the problem, not the fix</a:t>
            </a:r>
          </a:p>
          <a:p>
            <a:pPr lvl="2"/>
            <a:r>
              <a:rPr lang="en-US" sz="1600" dirty="0"/>
              <a:t>If you have ideas about the fix, put them in comments.</a:t>
            </a:r>
          </a:p>
          <a:p>
            <a:pPr marL="990600" lvl="2" indent="0">
              <a:buNone/>
            </a:pPr>
            <a:endParaRPr lang="en-US" sz="1600" dirty="0"/>
          </a:p>
          <a:p>
            <a:pPr lvl="1"/>
            <a:r>
              <a:rPr lang="en-US" sz="1600" dirty="0"/>
              <a:t>Be complete</a:t>
            </a:r>
          </a:p>
          <a:p>
            <a:pPr lvl="2"/>
            <a:r>
              <a:rPr lang="en-US" sz="1600" dirty="0"/>
              <a:t>Informed developer should not require outside information to </a:t>
            </a:r>
            <a:r>
              <a:rPr lang="en-US" sz="1600" i="1" dirty="0"/>
              <a:t>understand</a:t>
            </a:r>
            <a:r>
              <a:rPr lang="en-US" sz="1600" dirty="0"/>
              <a:t> the issue</a:t>
            </a:r>
          </a:p>
          <a:p>
            <a:pPr lvl="2"/>
            <a:endParaRPr lang="en-US" sz="1600" dirty="0"/>
          </a:p>
          <a:p>
            <a:pPr lvl="1"/>
            <a:r>
              <a:rPr lang="en-US" sz="1600" dirty="0"/>
              <a:t>Use annotated images </a:t>
            </a:r>
          </a:p>
          <a:p>
            <a:pPr lvl="2"/>
            <a:r>
              <a:rPr lang="en-US" sz="1600" dirty="0"/>
              <a:t>Take screen shot, add text, arrows, highlighting</a:t>
            </a:r>
          </a:p>
          <a:p>
            <a:pPr lvl="2"/>
            <a:r>
              <a:rPr lang="en-US" sz="1600" dirty="0"/>
              <a:t>Ensure that they do not contain confidential information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8A7557-27A6-FC4F-B218-6FE030BBC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099" y="4021138"/>
            <a:ext cx="28575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7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38546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Directions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330036"/>
            <a:ext cx="6761100" cy="2344036"/>
          </a:xfrm>
        </p:spPr>
        <p:txBody>
          <a:bodyPr/>
          <a:lstStyle/>
          <a:p>
            <a:r>
              <a:rPr lang="en-US" sz="1800" dirty="0"/>
              <a:t>Good step-by-step directions will:</a:t>
            </a:r>
          </a:p>
          <a:p>
            <a:pPr lvl="1"/>
            <a:r>
              <a:rPr lang="en-US" sz="1600" dirty="0"/>
              <a:t>Be complete, clear, concise, and accurate</a:t>
            </a:r>
          </a:p>
          <a:p>
            <a:pPr lvl="1"/>
            <a:r>
              <a:rPr lang="en-US" sz="1600" dirty="0"/>
              <a:t>Give a </a:t>
            </a:r>
            <a:r>
              <a:rPr lang="en-US" sz="1600" i="1" dirty="0"/>
              <a:t>minimal example</a:t>
            </a:r>
            <a:r>
              <a:rPr lang="en-US" sz="1600" dirty="0"/>
              <a:t> that reliably illustrates the bug</a:t>
            </a:r>
          </a:p>
          <a:p>
            <a:pPr lvl="2"/>
            <a:r>
              <a:rPr lang="en-US" dirty="0"/>
              <a:t>Be scientific</a:t>
            </a:r>
          </a:p>
          <a:p>
            <a:pPr lvl="1"/>
            <a:r>
              <a:rPr lang="en-US" sz="1600" dirty="0"/>
              <a:t>Use helpful formatting (e.g. use numbered / bulleted lists)</a:t>
            </a:r>
          </a:p>
          <a:p>
            <a:pPr lvl="2"/>
            <a:r>
              <a:rPr lang="en-US" sz="1600" dirty="0"/>
              <a:t>Use images to illustrate complex hard to describe steps.</a:t>
            </a:r>
          </a:p>
          <a:p>
            <a:pPr lvl="1"/>
            <a:endParaRPr lang="en-US" sz="1600" dirty="0"/>
          </a:p>
          <a:p>
            <a:r>
              <a:rPr lang="en-US" sz="1800" dirty="0"/>
              <a:t>Goal:</a:t>
            </a:r>
          </a:p>
          <a:p>
            <a:pPr lvl="1"/>
            <a:r>
              <a:rPr lang="en-US" sz="1600" dirty="0"/>
              <a:t>Ensure that a “contributor” working on the issue can </a:t>
            </a:r>
            <a:br>
              <a:rPr lang="en-US" sz="1600" dirty="0"/>
            </a:br>
            <a:r>
              <a:rPr lang="en-US" sz="1600" i="1" dirty="0"/>
              <a:t>exactly</a:t>
            </a:r>
            <a:r>
              <a:rPr lang="en-US" sz="1600" dirty="0"/>
              <a:t> </a:t>
            </a:r>
            <a:r>
              <a:rPr lang="en-US" sz="1600" i="1" dirty="0"/>
              <a:t>replicate the bug</a:t>
            </a:r>
            <a:r>
              <a:rPr lang="en-US" sz="1600" dirty="0"/>
              <a:t> as you have experienced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6897131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3556</TotalTime>
  <Words>2360</Words>
  <Application>Microsoft Macintosh PowerPoint</Application>
  <PresentationFormat>On-screen Show (16:9)</PresentationFormat>
  <Paragraphs>314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Dosis</vt:lpstr>
      <vt:lpstr>Dosis ExtraLight</vt:lpstr>
      <vt:lpstr>Segoe Print</vt:lpstr>
      <vt:lpstr>Titillium Web Light</vt:lpstr>
      <vt:lpstr>Mowbray template</vt:lpstr>
      <vt:lpstr>14 –Bug / Issue   Reporting</vt:lpstr>
      <vt:lpstr>FarmData2</vt:lpstr>
      <vt:lpstr>Issue Tracker</vt:lpstr>
      <vt:lpstr>Bug Reports / Issues / Tickets</vt:lpstr>
      <vt:lpstr>Bug Reports / Issues / Tickets</vt:lpstr>
      <vt:lpstr>Writing a Bug Report</vt:lpstr>
      <vt:lpstr>Writing a Bug Report: Title</vt:lpstr>
      <vt:lpstr>Writing a Bug Report: Description</vt:lpstr>
      <vt:lpstr>Writing a Bug Report: Directions</vt:lpstr>
      <vt:lpstr>Writing a Bug Report:   Expected/Observed Result</vt:lpstr>
      <vt:lpstr>Writing a Bug Report: Miscellaneous</vt:lpstr>
      <vt:lpstr>Process Recap: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Braught, Grant</dc:creator>
  <cp:lastModifiedBy>Braught, Grant</cp:lastModifiedBy>
  <cp:revision>150</cp:revision>
  <dcterms:created xsi:type="dcterms:W3CDTF">2020-11-16T20:41:40Z</dcterms:created>
  <dcterms:modified xsi:type="dcterms:W3CDTF">2021-12-08T17:48:33Z</dcterms:modified>
</cp:coreProperties>
</file>

<file path=docProps/thumbnail.jpeg>
</file>